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386364"/>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272525"/>
                </a:solidFill>
                <a:latin typeface="Petrona Bold" pitchFamily="34" charset="0"/>
                <a:ea typeface="Petrona Bold" pitchFamily="34" charset="-122"/>
                <a:cs typeface="Petrona Bold" pitchFamily="34" charset="-120"/>
              </a:rPr>
              <a:t> Project  Title  - </a:t>
            </a:r>
            <a:endParaRPr lang="en-US" sz="4650" dirty="0"/>
          </a:p>
        </p:txBody>
      </p:sp>
      <p:sp>
        <p:nvSpPr>
          <p:cNvPr id="3" name="Text 1"/>
          <p:cNvSpPr/>
          <p:nvPr/>
        </p:nvSpPr>
        <p:spPr>
          <a:xfrm>
            <a:off x="793790" y="2470785"/>
            <a:ext cx="10684669" cy="744260"/>
          </a:xfrm>
          <a:prstGeom prst="rect">
            <a:avLst/>
          </a:prstGeom>
          <a:noFill/>
          <a:ln/>
        </p:spPr>
        <p:txBody>
          <a:bodyPr wrap="none" lIns="0" tIns="0" rIns="0" bIns="0" rtlCol="0" anchor="t"/>
          <a:lstStyle/>
          <a:p>
            <a:pPr algn="l" indent="0" marL="0">
              <a:lnSpc>
                <a:spcPts val="5850"/>
              </a:lnSpc>
              <a:buNone/>
            </a:pPr>
            <a:r>
              <a:rPr lang="en-US" sz="4650" b="1" dirty="0">
                <a:solidFill>
                  <a:srgbClr val="910D0D"/>
                </a:solidFill>
                <a:latin typeface="Petrona Bold" pitchFamily="34" charset="0"/>
                <a:ea typeface="Petrona Bold" pitchFamily="34" charset="-122"/>
                <a:cs typeface="Petrona Bold" pitchFamily="34" charset="-120"/>
              </a:rPr>
              <a:t>                       Payroll Management System</a:t>
            </a:r>
            <a:endParaRPr lang="en-US" sz="4650" dirty="0"/>
          </a:p>
        </p:txBody>
      </p:sp>
      <p:sp>
        <p:nvSpPr>
          <p:cNvPr id="4" name="Text 2"/>
          <p:cNvSpPr/>
          <p:nvPr/>
        </p:nvSpPr>
        <p:spPr>
          <a:xfrm>
            <a:off x="793790" y="3555206"/>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93790" y="4173260"/>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127 - Snehal Dattatray Kumbhar</a:t>
            </a:r>
            <a:endParaRPr lang="en-US" sz="1750" dirty="0"/>
          </a:p>
        </p:txBody>
      </p:sp>
      <p:sp>
        <p:nvSpPr>
          <p:cNvPr id="6" name="Text 4"/>
          <p:cNvSpPr/>
          <p:nvPr/>
        </p:nvSpPr>
        <p:spPr>
          <a:xfrm>
            <a:off x="793790" y="4706064"/>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128 - Riya Kiran Kamble</a:t>
            </a:r>
            <a:endParaRPr lang="en-US" sz="1750" dirty="0"/>
          </a:p>
        </p:txBody>
      </p:sp>
      <p:sp>
        <p:nvSpPr>
          <p:cNvPr id="7" name="Text 5"/>
          <p:cNvSpPr/>
          <p:nvPr/>
        </p:nvSpPr>
        <p:spPr>
          <a:xfrm>
            <a:off x="793790" y="5238869"/>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130 - Sayali Shankar Gurav</a:t>
            </a:r>
            <a:endParaRPr lang="en-US" sz="1750" dirty="0"/>
          </a:p>
        </p:txBody>
      </p:sp>
      <p:sp>
        <p:nvSpPr>
          <p:cNvPr id="8" name="Text 6"/>
          <p:cNvSpPr/>
          <p:nvPr/>
        </p:nvSpPr>
        <p:spPr>
          <a:xfrm>
            <a:off x="793790" y="5771674"/>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135 - Ankita Ankush Ghunake</a:t>
            </a:r>
            <a:endParaRPr lang="en-US" sz="1750" dirty="0"/>
          </a:p>
        </p:txBody>
      </p:sp>
      <p:sp>
        <p:nvSpPr>
          <p:cNvPr id="9" name="Text 7"/>
          <p:cNvSpPr/>
          <p:nvPr/>
        </p:nvSpPr>
        <p:spPr>
          <a:xfrm>
            <a:off x="793790" y="6480334"/>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390412"/>
            <a:ext cx="8216741" cy="1027033"/>
          </a:xfrm>
          <a:prstGeom prst="rect">
            <a:avLst/>
          </a:prstGeom>
          <a:noFill/>
          <a:ln/>
        </p:spPr>
        <p:txBody>
          <a:bodyPr wrap="none" lIns="0" tIns="0" rIns="0" bIns="0" rtlCol="0" anchor="t"/>
          <a:lstStyle/>
          <a:p>
            <a:pPr algn="l" indent="0" marL="0">
              <a:lnSpc>
                <a:spcPts val="8050"/>
              </a:lnSpc>
              <a:buNone/>
            </a:pPr>
            <a:r>
              <a:rPr lang="en-US" sz="6450" b="1" dirty="0">
                <a:solidFill>
                  <a:srgbClr val="000000"/>
                </a:solidFill>
                <a:latin typeface="Petrona Bold" pitchFamily="34" charset="0"/>
                <a:ea typeface="Petrona Bold" pitchFamily="34" charset="-122"/>
                <a:cs typeface="Petrona Bold" pitchFamily="34" charset="-120"/>
              </a:rPr>
              <a:t>Introduction</a:t>
            </a:r>
            <a:endParaRPr lang="en-US" sz="6450" dirty="0"/>
          </a:p>
        </p:txBody>
      </p:sp>
      <p:sp>
        <p:nvSpPr>
          <p:cNvPr id="4" name="Text 1"/>
          <p:cNvSpPr/>
          <p:nvPr/>
        </p:nvSpPr>
        <p:spPr>
          <a:xfrm>
            <a:off x="793790" y="2757607"/>
            <a:ext cx="9385221" cy="4081582"/>
          </a:xfrm>
          <a:prstGeom prst="rect">
            <a:avLst/>
          </a:prstGeom>
          <a:noFill/>
          <a:ln/>
        </p:spPr>
        <p:txBody>
          <a:bodyPr wrap="square" lIns="0" tIns="0" rIns="0" bIns="0" rtlCol="0" anchor="t"/>
          <a:lstStyle/>
          <a:p>
            <a:pPr algn="l" indent="0" marL="0">
              <a:lnSpc>
                <a:spcPts val="3550"/>
              </a:lnSpc>
              <a:buNone/>
            </a:pPr>
            <a:r>
              <a:rPr lang="en-US" sz="2200" dirty="0">
                <a:solidFill>
                  <a:srgbClr val="272525"/>
                </a:solidFill>
                <a:latin typeface="Inter" pitchFamily="34" charset="0"/>
                <a:ea typeface="Inter" pitchFamily="34" charset="-122"/>
                <a:cs typeface="Inter" pitchFamily="34" charset="-120"/>
              </a:rPr>
              <a:t>A </a:t>
            </a:r>
            <a:pPr algn="l" indent="0" marL="0">
              <a:lnSpc>
                <a:spcPts val="3550"/>
              </a:lnSpc>
              <a:buNone/>
            </a:pPr>
            <a:r>
              <a:rPr lang="en-US" sz="2200" b="1" dirty="0">
                <a:solidFill>
                  <a:srgbClr val="272525"/>
                </a:solidFill>
                <a:latin typeface="Inter" pitchFamily="34" charset="0"/>
                <a:ea typeface="Inter" pitchFamily="34" charset="-122"/>
                <a:cs typeface="Inter" pitchFamily="34" charset="-120"/>
              </a:rPr>
              <a:t>Payroll Management System</a:t>
            </a:r>
            <a:pPr algn="l" indent="0" marL="0">
              <a:lnSpc>
                <a:spcPts val="3550"/>
              </a:lnSpc>
              <a:buNone/>
            </a:pPr>
            <a:r>
              <a:rPr lang="en-US" sz="2200" dirty="0">
                <a:solidFill>
                  <a:srgbClr val="272525"/>
                </a:solidFill>
                <a:latin typeface="Inter" pitchFamily="34" charset="0"/>
                <a:ea typeface="Inter" pitchFamily="34" charset="-122"/>
                <a:cs typeface="Inter" pitchFamily="34" charset="-120"/>
              </a:rPr>
              <a:t> is a software application designed to automate and manage employee salary processing, attendance, deductions, bonuses, and tax calculations. In a Java-based payroll system, the core functionalities include employee data management, salary computation, payslip generation, and report creation. This system ensures accuracy, reduces manual errors, saves time, and maintains confidentiality in salary-related operations. It is essential for HR departments to streamline payroll processes efficiently and in compliance with labor laws and organizational policies.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957"/>
          </a:xfrm>
          <a:prstGeom prst="rect">
            <a:avLst/>
          </a:prstGeom>
        </p:spPr>
      </p:pic>
      <p:sp>
        <p:nvSpPr>
          <p:cNvPr id="3" name="Text 0"/>
          <p:cNvSpPr/>
          <p:nvPr/>
        </p:nvSpPr>
        <p:spPr>
          <a:xfrm>
            <a:off x="725924" y="570428"/>
            <a:ext cx="5444966" cy="680561"/>
          </a:xfrm>
          <a:prstGeom prst="rect">
            <a:avLst/>
          </a:prstGeom>
          <a:noFill/>
          <a:ln/>
        </p:spPr>
        <p:txBody>
          <a:bodyPr wrap="none" lIns="0" tIns="0" rIns="0" bIns="0" rtlCol="0" anchor="t"/>
          <a:lstStyle/>
          <a:p>
            <a:pPr algn="l" indent="0" marL="0">
              <a:lnSpc>
                <a:spcPts val="5350"/>
              </a:lnSpc>
              <a:buNone/>
            </a:pPr>
            <a:r>
              <a:rPr lang="en-US" sz="4250" b="1" dirty="0">
                <a:solidFill>
                  <a:srgbClr val="000000"/>
                </a:solidFill>
                <a:latin typeface="Petrona Bold" pitchFamily="34" charset="0"/>
                <a:ea typeface="Petrona Bold" pitchFamily="34" charset="-122"/>
                <a:cs typeface="Petrona Bold" pitchFamily="34" charset="-120"/>
              </a:rPr>
              <a:t>Objectives -</a:t>
            </a:r>
            <a:endParaRPr lang="en-US" sz="4250" dirty="0"/>
          </a:p>
        </p:txBody>
      </p:sp>
      <p:sp>
        <p:nvSpPr>
          <p:cNvPr id="4" name="Text 1"/>
          <p:cNvSpPr/>
          <p:nvPr/>
        </p:nvSpPr>
        <p:spPr>
          <a:xfrm>
            <a:off x="725924" y="1562100"/>
            <a:ext cx="7692152" cy="1244441"/>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1"/>
            </a:pPr>
            <a:r>
              <a:rPr lang="en-US" sz="1600" b="1" dirty="0">
                <a:solidFill>
                  <a:srgbClr val="272525"/>
                </a:solidFill>
                <a:latin typeface="Inter" pitchFamily="34" charset="0"/>
                <a:ea typeface="Inter" pitchFamily="34" charset="-122"/>
                <a:cs typeface="Inter" pitchFamily="34" charset="-120"/>
              </a:rPr>
              <a:t>Automate Salary Calculation: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To automatically compute employee salaries based on attendance, bonuses, and deductions.</a:t>
            </a:r>
            <a:endParaRPr lang="en-US" sz="1600" dirty="0"/>
          </a:p>
        </p:txBody>
      </p:sp>
      <p:sp>
        <p:nvSpPr>
          <p:cNvPr id="5" name="Text 2"/>
          <p:cNvSpPr/>
          <p:nvPr/>
        </p:nvSpPr>
        <p:spPr>
          <a:xfrm>
            <a:off x="725924" y="2879050"/>
            <a:ext cx="7692152" cy="1244441"/>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2"/>
            </a:pPr>
            <a:r>
              <a:rPr lang="en-US" sz="1600" b="1" dirty="0">
                <a:solidFill>
                  <a:srgbClr val="272525"/>
                </a:solidFill>
                <a:latin typeface="Inter" pitchFamily="34" charset="0"/>
                <a:ea typeface="Inter" pitchFamily="34" charset="-122"/>
                <a:cs typeface="Inter" pitchFamily="34" charset="-120"/>
              </a:rPr>
              <a:t>Maintain Employee Records: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To securely store and manage employee information including personal, professional, and financial details.</a:t>
            </a:r>
            <a:endParaRPr lang="en-US" sz="1600" dirty="0"/>
          </a:p>
        </p:txBody>
      </p:sp>
      <p:sp>
        <p:nvSpPr>
          <p:cNvPr id="6" name="Text 3"/>
          <p:cNvSpPr/>
          <p:nvPr/>
        </p:nvSpPr>
        <p:spPr>
          <a:xfrm>
            <a:off x="725924" y="4196001"/>
            <a:ext cx="7692152" cy="829628"/>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3"/>
            </a:pPr>
            <a:r>
              <a:rPr lang="en-US" sz="1600" b="1" dirty="0">
                <a:solidFill>
                  <a:srgbClr val="272525"/>
                </a:solidFill>
                <a:latin typeface="Inter" pitchFamily="34" charset="0"/>
                <a:ea typeface="Inter" pitchFamily="34" charset="-122"/>
                <a:cs typeface="Inter" pitchFamily="34" charset="-120"/>
              </a:rPr>
              <a:t>Generate Payslips: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To create accurate and timely salary slips and various payroll-related reports.</a:t>
            </a:r>
            <a:endParaRPr lang="en-US" sz="1600" dirty="0"/>
          </a:p>
        </p:txBody>
      </p:sp>
      <p:sp>
        <p:nvSpPr>
          <p:cNvPr id="7" name="Text 4"/>
          <p:cNvSpPr/>
          <p:nvPr/>
        </p:nvSpPr>
        <p:spPr>
          <a:xfrm>
            <a:off x="725924" y="5098137"/>
            <a:ext cx="7692152" cy="1244441"/>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4"/>
            </a:pPr>
            <a:r>
              <a:rPr lang="en-US" sz="1600" b="1" dirty="0">
                <a:solidFill>
                  <a:srgbClr val="272525"/>
                </a:solidFill>
                <a:latin typeface="Inter" pitchFamily="34" charset="0"/>
                <a:ea typeface="Inter" pitchFamily="34" charset="-122"/>
                <a:cs typeface="Inter" pitchFamily="34" charset="-120"/>
              </a:rPr>
              <a:t>Ensure Accuracy and Compliance: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To reduce human errors and ensure compliance with tax laws and company policies.</a:t>
            </a:r>
            <a:endParaRPr lang="en-US" sz="1600" dirty="0"/>
          </a:p>
        </p:txBody>
      </p:sp>
      <p:sp>
        <p:nvSpPr>
          <p:cNvPr id="8" name="Text 5"/>
          <p:cNvSpPr/>
          <p:nvPr/>
        </p:nvSpPr>
        <p:spPr>
          <a:xfrm>
            <a:off x="725924" y="6415088"/>
            <a:ext cx="7692152" cy="1244441"/>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5"/>
            </a:pPr>
            <a:r>
              <a:rPr lang="en-US" sz="1600" b="1" dirty="0">
                <a:solidFill>
                  <a:srgbClr val="272525"/>
                </a:solidFill>
                <a:latin typeface="Inter" pitchFamily="34" charset="0"/>
                <a:ea typeface="Inter" pitchFamily="34" charset="-122"/>
                <a:cs typeface="Inter" pitchFamily="34" charset="-120"/>
              </a:rPr>
              <a:t>Save Time and Improve Efficiency:</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To streamline payroll operations, reducing manual work and improving overall HR productivity.</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2696"/>
          </a:xfrm>
          <a:prstGeom prst="rect">
            <a:avLst/>
          </a:prstGeom>
        </p:spPr>
      </p:pic>
      <p:sp>
        <p:nvSpPr>
          <p:cNvPr id="3" name="Shape 0"/>
          <p:cNvSpPr/>
          <p:nvPr/>
        </p:nvSpPr>
        <p:spPr>
          <a:xfrm>
            <a:off x="0" y="0"/>
            <a:ext cx="14630400" cy="8232696"/>
          </a:xfrm>
          <a:prstGeom prst="rect">
            <a:avLst/>
          </a:prstGeom>
          <a:solidFill>
            <a:srgbClr val="FFFFFF">
              <a:alpha val="85000"/>
            </a:srgbClr>
          </a:solidFill>
          <a:ln/>
        </p:spPr>
      </p:sp>
      <p:sp>
        <p:nvSpPr>
          <p:cNvPr id="4" name="Text 1"/>
          <p:cNvSpPr/>
          <p:nvPr/>
        </p:nvSpPr>
        <p:spPr>
          <a:xfrm>
            <a:off x="567690" y="446008"/>
            <a:ext cx="4258151" cy="532209"/>
          </a:xfrm>
          <a:prstGeom prst="rect">
            <a:avLst/>
          </a:prstGeom>
          <a:noFill/>
          <a:ln/>
        </p:spPr>
        <p:txBody>
          <a:bodyPr wrap="none" lIns="0" tIns="0" rIns="0" bIns="0" rtlCol="0" anchor="t"/>
          <a:lstStyle/>
          <a:p>
            <a:pPr algn="l" indent="0" marL="0">
              <a:lnSpc>
                <a:spcPts val="4150"/>
              </a:lnSpc>
              <a:buNone/>
            </a:pPr>
            <a:r>
              <a:rPr lang="en-US" sz="3350" b="1" dirty="0">
                <a:solidFill>
                  <a:srgbClr val="000000"/>
                </a:solidFill>
                <a:latin typeface="Petrona Bold" pitchFamily="34" charset="0"/>
                <a:ea typeface="Petrona Bold" pitchFamily="34" charset="-122"/>
                <a:cs typeface="Petrona Bold" pitchFamily="34" charset="-120"/>
              </a:rPr>
              <a:t>System architecture - </a:t>
            </a:r>
            <a:endParaRPr lang="en-US" sz="3350" dirty="0"/>
          </a:p>
        </p:txBody>
      </p:sp>
      <p:sp>
        <p:nvSpPr>
          <p:cNvPr id="5" name="Text 2"/>
          <p:cNvSpPr/>
          <p:nvPr/>
        </p:nvSpPr>
        <p:spPr>
          <a:xfrm>
            <a:off x="567690" y="1221462"/>
            <a:ext cx="13495020" cy="259437"/>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6" name="Image 1" descr="preencoded.png">    </p:cNvPr>
          <p:cNvPicPr>
            <a:picLocks noChangeAspect="1"/>
          </p:cNvPicPr>
          <p:nvPr/>
        </p:nvPicPr>
        <p:blipFill>
          <a:blip r:embed="rId2"/>
          <a:stretch>
            <a:fillRect/>
          </a:stretch>
        </p:blipFill>
        <p:spPr>
          <a:xfrm>
            <a:off x="567690" y="1663303"/>
            <a:ext cx="7205663" cy="5681543"/>
          </a:xfrm>
          <a:prstGeom prst="rect">
            <a:avLst/>
          </a:prstGeom>
        </p:spPr>
      </p:pic>
      <p:sp>
        <p:nvSpPr>
          <p:cNvPr id="7" name="Text 3"/>
          <p:cNvSpPr/>
          <p:nvPr/>
        </p:nvSpPr>
        <p:spPr>
          <a:xfrm>
            <a:off x="567690" y="7527250"/>
            <a:ext cx="13495020" cy="259437"/>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3553"/>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Working of System</a:t>
            </a:r>
            <a:endParaRPr lang="en-US" sz="4650" dirty="0"/>
          </a:p>
        </p:txBody>
      </p:sp>
      <p:sp>
        <p:nvSpPr>
          <p:cNvPr id="3" name="Text 1"/>
          <p:cNvSpPr/>
          <p:nvPr/>
        </p:nvSpPr>
        <p:spPr>
          <a:xfrm>
            <a:off x="793790" y="1887974"/>
            <a:ext cx="3031331"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1.UI Layer (Java Swing)</a:t>
            </a:r>
            <a:endParaRPr lang="en-US" sz="2300" dirty="0"/>
          </a:p>
        </p:txBody>
      </p:sp>
      <p:sp>
        <p:nvSpPr>
          <p:cNvPr id="4" name="Text 2"/>
          <p:cNvSpPr/>
          <p:nvPr/>
        </p:nvSpPr>
        <p:spPr>
          <a:xfrm>
            <a:off x="793790" y="2600206"/>
            <a:ext cx="13042821" cy="46112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Screens: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Login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New_Employee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List_Employee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TakeAttendence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pay_slip</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Update_salary</a:t>
            </a:r>
            <a:endParaRPr lang="en-US" sz="1750" dirty="0"/>
          </a:p>
        </p:txBody>
      </p:sp>
      <p:sp>
        <p:nvSpPr>
          <p:cNvPr id="5" name="Text 3"/>
          <p:cNvSpPr/>
          <p:nvPr/>
        </p:nvSpPr>
        <p:spPr>
          <a:xfrm>
            <a:off x="793790" y="3140631"/>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Handles user interaction &amp; form submission</a:t>
            </a:r>
            <a:endParaRPr lang="en-US" sz="1750" dirty="0"/>
          </a:p>
        </p:txBody>
      </p:sp>
      <p:sp>
        <p:nvSpPr>
          <p:cNvPr id="6" name="Text 4"/>
          <p:cNvSpPr/>
          <p:nvPr/>
        </p:nvSpPr>
        <p:spPr>
          <a:xfrm>
            <a:off x="793790" y="3673435"/>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Triggers business logic on actions</a:t>
            </a:r>
            <a:endParaRPr lang="en-US" sz="1750" dirty="0"/>
          </a:p>
        </p:txBody>
      </p:sp>
      <p:sp>
        <p:nvSpPr>
          <p:cNvPr id="7" name="Text 5"/>
          <p:cNvSpPr/>
          <p:nvPr/>
        </p:nvSpPr>
        <p:spPr>
          <a:xfrm>
            <a:off x="793790" y="4467106"/>
            <a:ext cx="3854172"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2.</a:t>
            </a:r>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Logic Layer (Java Backend)</a:t>
            </a:r>
            <a:endParaRPr lang="en-US" sz="2300" dirty="0"/>
          </a:p>
        </p:txBody>
      </p:sp>
      <p:sp>
        <p:nvSpPr>
          <p:cNvPr id="8" name="Text 6"/>
          <p:cNvSpPr/>
          <p:nvPr/>
        </p:nvSpPr>
        <p:spPr>
          <a:xfrm>
            <a:off x="793790" y="5179338"/>
            <a:ext cx="13042821" cy="46112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Classes: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conn.java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Salary.java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Update_salary.java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project.java</a:t>
            </a:r>
            <a:endParaRPr lang="en-US" sz="1750" dirty="0"/>
          </a:p>
        </p:txBody>
      </p:sp>
      <p:sp>
        <p:nvSpPr>
          <p:cNvPr id="9" name="Text 7"/>
          <p:cNvSpPr/>
          <p:nvPr/>
        </p:nvSpPr>
        <p:spPr>
          <a:xfrm>
            <a:off x="793790" y="5719763"/>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Authenticates users, calculates salary, updates data</a:t>
            </a:r>
            <a:endParaRPr lang="en-US" sz="1750" dirty="0"/>
          </a:p>
        </p:txBody>
      </p:sp>
      <p:sp>
        <p:nvSpPr>
          <p:cNvPr id="10" name="Text 8"/>
          <p:cNvSpPr/>
          <p:nvPr/>
        </p:nvSpPr>
        <p:spPr>
          <a:xfrm>
            <a:off x="793790" y="6252567"/>
            <a:ext cx="13042821" cy="46112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Communicates with DB via JDBC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conn.java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1" name="Text 9"/>
          <p:cNvSpPr/>
          <p:nvPr/>
        </p:nvSpPr>
        <p:spPr>
          <a:xfrm>
            <a:off x="793790" y="7053858"/>
            <a:ext cx="2977039" cy="372070"/>
          </a:xfrm>
          <a:prstGeom prst="rect">
            <a:avLst/>
          </a:prstGeom>
          <a:noFill/>
          <a:ln/>
        </p:spPr>
        <p:txBody>
          <a:bodyPr wrap="none" lIns="0" tIns="0" rIns="0" bIns="0" rtlCol="0" anchor="t"/>
          <a:lstStyle/>
          <a:p>
            <a:pPr algn="l" indent="0" marL="0">
              <a:lnSpc>
                <a:spcPts val="2900"/>
              </a:lnSpc>
              <a:buNone/>
            </a:pP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22083"/>
            <a:ext cx="354341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3.</a:t>
            </a:r>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Database Layer (MySQL)</a:t>
            </a:r>
            <a:endParaRPr lang="en-US" sz="2300" dirty="0"/>
          </a:p>
        </p:txBody>
      </p:sp>
      <p:sp>
        <p:nvSpPr>
          <p:cNvPr id="3" name="Text 1"/>
          <p:cNvSpPr/>
          <p:nvPr/>
        </p:nvSpPr>
        <p:spPr>
          <a:xfrm>
            <a:off x="793790" y="2247781"/>
            <a:ext cx="13042821" cy="46112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Tables: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employees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attendance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salary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login_users</a:t>
            </a:r>
            <a:endParaRPr lang="en-US" sz="1750" dirty="0"/>
          </a:p>
        </p:txBody>
      </p:sp>
      <p:sp>
        <p:nvSpPr>
          <p:cNvPr id="4" name="Text 2"/>
          <p:cNvSpPr/>
          <p:nvPr/>
        </p:nvSpPr>
        <p:spPr>
          <a:xfrm>
            <a:off x="793790" y="2788206"/>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Stores and manages employee, salary &amp; login data</a:t>
            </a:r>
            <a:endParaRPr lang="en-US" sz="1750" dirty="0"/>
          </a:p>
        </p:txBody>
      </p:sp>
      <p:sp>
        <p:nvSpPr>
          <p:cNvPr id="5" name="Text 3"/>
          <p:cNvSpPr/>
          <p:nvPr/>
        </p:nvSpPr>
        <p:spPr>
          <a:xfrm>
            <a:off x="793790" y="3321010"/>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Logic layer performs SQL operations</a:t>
            </a:r>
            <a:endParaRPr lang="en-US" sz="1750" dirty="0"/>
          </a:p>
        </p:txBody>
      </p:sp>
      <p:sp>
        <p:nvSpPr>
          <p:cNvPr id="6" name="Text 4"/>
          <p:cNvSpPr/>
          <p:nvPr/>
        </p:nvSpPr>
        <p:spPr>
          <a:xfrm>
            <a:off x="793790" y="4029670"/>
            <a:ext cx="13042821" cy="453509"/>
          </a:xfrm>
          <a:prstGeom prst="rect">
            <a:avLst/>
          </a:prstGeom>
          <a:noFill/>
          <a:ln/>
        </p:spPr>
        <p:txBody>
          <a:bodyPr wrap="none" lIns="0" tIns="0" rIns="0" bIns="0" rtlCol="0" anchor="t"/>
          <a:lstStyle/>
          <a:p>
            <a:pPr algn="l" indent="0" marL="0">
              <a:lnSpc>
                <a:spcPts val="3550"/>
              </a:lnSpc>
              <a:buNone/>
            </a:pPr>
            <a:endParaRPr lang="en-US" sz="2200" dirty="0"/>
          </a:p>
        </p:txBody>
      </p:sp>
      <p:sp>
        <p:nvSpPr>
          <p:cNvPr id="7" name="Text 5"/>
          <p:cNvSpPr/>
          <p:nvPr/>
        </p:nvSpPr>
        <p:spPr>
          <a:xfrm>
            <a:off x="793790" y="4738330"/>
            <a:ext cx="13042821" cy="907018"/>
          </a:xfrm>
          <a:prstGeom prst="rect">
            <a:avLst/>
          </a:prstGeom>
          <a:noFill/>
          <a:ln/>
        </p:spPr>
        <p:txBody>
          <a:bodyPr wrap="square" lIns="0" tIns="0" rIns="0" bIns="0" rtlCol="0" anchor="t"/>
          <a:lstStyle/>
          <a:p>
            <a:pPr algn="l" indent="0" marL="0">
              <a:lnSpc>
                <a:spcPts val="3550"/>
              </a:lnSpc>
              <a:buNone/>
            </a:pPr>
            <a:r>
              <a:rPr lang="en-US" sz="2200" b="1" dirty="0">
                <a:solidFill>
                  <a:srgbClr val="272525"/>
                </a:solidFill>
                <a:latin typeface="Inter" pitchFamily="34" charset="0"/>
                <a:ea typeface="Inter" pitchFamily="34" charset="-122"/>
                <a:cs typeface="Inter" pitchFamily="34" charset="-120"/>
              </a:rPr>
              <a:t>System Flow Example</a:t>
            </a:r>
            <a:pPr algn="l" indent="0" marL="0">
              <a:lnSpc>
                <a:spcPts val="3550"/>
              </a:lnSpc>
              <a:buNone/>
            </a:pPr>
            <a:r>
              <a:rPr lang="en-US" sz="2200" dirty="0">
                <a:solidFill>
                  <a:srgbClr val="272525"/>
                </a:solidFill>
                <a:latin typeface="Inter" pitchFamily="34" charset="0"/>
                <a:ea typeface="Inter" pitchFamily="34" charset="-122"/>
                <a:cs typeface="Inter" pitchFamily="34" charset="-120"/>
              </a:rPr>
              <a:t>
</a:t>
            </a:r>
            <a:pPr algn="l" indent="0" marL="0">
              <a:lnSpc>
                <a:spcPts val="3550"/>
              </a:lnSpc>
              <a:buNone/>
            </a:pPr>
            <a:r>
              <a:rPr lang="en-US" sz="2200" dirty="0">
                <a:solidFill>
                  <a:srgbClr val="272525"/>
                </a:solidFill>
                <a:latin typeface="Inter" pitchFamily="34" charset="0"/>
                <a:ea typeface="Inter" pitchFamily="34" charset="-122"/>
                <a:cs typeface="Inter" pitchFamily="34" charset="-120"/>
              </a:rPr>
              <a:t>Login → Add Employee → Mark Attendance → Generate Slip → Update Salary</a:t>
            </a:r>
            <a:endParaRPr lang="en-US" sz="2200" dirty="0"/>
          </a:p>
        </p:txBody>
      </p:sp>
      <p:sp>
        <p:nvSpPr>
          <p:cNvPr id="8" name="Text 6"/>
          <p:cNvSpPr/>
          <p:nvPr/>
        </p:nvSpPr>
        <p:spPr>
          <a:xfrm>
            <a:off x="793790" y="5900499"/>
            <a:ext cx="13042821" cy="907018"/>
          </a:xfrm>
          <a:prstGeom prst="rect">
            <a:avLst/>
          </a:prstGeom>
          <a:noFill/>
          <a:ln/>
        </p:spPr>
        <p:txBody>
          <a:bodyPr wrap="square" lIns="0" tIns="0" rIns="0" bIns="0" rtlCol="0" anchor="t"/>
          <a:lstStyle/>
          <a:p>
            <a:pPr algn="l" indent="0" marL="0">
              <a:lnSpc>
                <a:spcPts val="3550"/>
              </a:lnSpc>
              <a:buNone/>
            </a:pPr>
            <a:r>
              <a:rPr lang="en-US" sz="2200" b="1" dirty="0">
                <a:solidFill>
                  <a:srgbClr val="272525"/>
                </a:solidFill>
                <a:latin typeface="Inter" pitchFamily="34" charset="0"/>
                <a:ea typeface="Inter" pitchFamily="34" charset="-122"/>
                <a:cs typeface="Inter" pitchFamily="34" charset="-120"/>
              </a:rPr>
              <a:t>Benefits</a:t>
            </a:r>
            <a:pPr algn="l" indent="0" marL="0">
              <a:lnSpc>
                <a:spcPts val="3550"/>
              </a:lnSpc>
              <a:buNone/>
            </a:pPr>
            <a:r>
              <a:rPr lang="en-US" sz="2200" dirty="0">
                <a:solidFill>
                  <a:srgbClr val="272525"/>
                </a:solidFill>
                <a:latin typeface="Inter" pitchFamily="34" charset="0"/>
                <a:ea typeface="Inter" pitchFamily="34" charset="-122"/>
                <a:cs typeface="Inter" pitchFamily="34" charset="-120"/>
              </a:rPr>
              <a:t>
</a:t>
            </a:r>
            <a:pPr algn="l" indent="0" marL="0">
              <a:lnSpc>
                <a:spcPts val="3550"/>
              </a:lnSpc>
              <a:buNone/>
            </a:pPr>
            <a:r>
              <a:rPr lang="en-US" sz="2200" dirty="0">
                <a:solidFill>
                  <a:srgbClr val="272525"/>
                </a:solidFill>
                <a:latin typeface="Inter" pitchFamily="34" charset="0"/>
                <a:ea typeface="Inter" pitchFamily="34" charset="-122"/>
                <a:cs typeface="Inter" pitchFamily="34" charset="-120"/>
              </a:rPr>
              <a:t>Separation of concerns | Scalable | Easy maintenance</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2115" y="575548"/>
            <a:ext cx="5491520" cy="686395"/>
          </a:xfrm>
          <a:prstGeom prst="rect">
            <a:avLst/>
          </a:prstGeom>
          <a:noFill/>
          <a:ln/>
        </p:spPr>
        <p:txBody>
          <a:bodyPr wrap="none" lIns="0" tIns="0" rIns="0" bIns="0" rtlCol="0" anchor="t"/>
          <a:lstStyle/>
          <a:p>
            <a:pPr algn="l" indent="0" marL="0">
              <a:lnSpc>
                <a:spcPts val="5400"/>
              </a:lnSpc>
              <a:buNone/>
            </a:pPr>
            <a:r>
              <a:rPr lang="en-US" sz="4300" b="1" dirty="0">
                <a:solidFill>
                  <a:srgbClr val="000000"/>
                </a:solidFill>
                <a:latin typeface="Petrona Bold" pitchFamily="34" charset="0"/>
                <a:ea typeface="Petrona Bold" pitchFamily="34" charset="-122"/>
                <a:cs typeface="Petrona Bold" pitchFamily="34" charset="-120"/>
              </a:rPr>
              <a:t>Java Concepts used -</a:t>
            </a:r>
            <a:endParaRPr lang="en-US" sz="4300" dirty="0"/>
          </a:p>
        </p:txBody>
      </p:sp>
      <p:sp>
        <p:nvSpPr>
          <p:cNvPr id="3" name="Text 1"/>
          <p:cNvSpPr/>
          <p:nvPr/>
        </p:nvSpPr>
        <p:spPr>
          <a:xfrm>
            <a:off x="732115" y="1575673"/>
            <a:ext cx="4656415" cy="34313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Petrona Bold" pitchFamily="34" charset="0"/>
                <a:ea typeface="Petrona Bold" pitchFamily="34" charset="-122"/>
                <a:cs typeface="Petrona Bold" pitchFamily="34" charset="-120"/>
              </a:rPr>
              <a:t>1. OOP Principles Classes &amp; Objects –</a:t>
            </a:r>
            <a:endParaRPr lang="en-US" sz="2150" dirty="0"/>
          </a:p>
        </p:txBody>
      </p:sp>
      <p:sp>
        <p:nvSpPr>
          <p:cNvPr id="4" name="Text 2"/>
          <p:cNvSpPr/>
          <p:nvPr/>
        </p:nvSpPr>
        <p:spPr>
          <a:xfrm>
            <a:off x="732115" y="2232541"/>
            <a:ext cx="13166169" cy="1254800"/>
          </a:xfrm>
          <a:prstGeom prst="rect">
            <a:avLst/>
          </a:prstGeom>
          <a:noFill/>
          <a:ln/>
        </p:spPr>
        <p:txBody>
          <a:bodyPr wrap="square" lIns="0" tIns="0" rIns="0" bIns="0" rtlCol="0" anchor="t"/>
          <a:lstStyle/>
          <a:p>
            <a:pPr algn="l" indent="0" marL="0">
              <a:lnSpc>
                <a:spcPts val="3250"/>
              </a:lnSpc>
              <a:buNone/>
            </a:pPr>
            <a:r>
              <a:rPr lang="en-US" sz="2050" dirty="0">
                <a:solidFill>
                  <a:srgbClr val="272525"/>
                </a:solidFill>
                <a:latin typeface="Inter" pitchFamily="34" charset="0"/>
                <a:ea typeface="Inter" pitchFamily="34" charset="-122"/>
                <a:cs typeface="Inter" pitchFamily="34" charset="-120"/>
              </a:rPr>
              <a:t>     Each java models real-world entities (e.g., Employee, Salary) Encapsulation – Private fields with public getters/setters Inheritance – Reusable base/helper classes (if any) Polymorphism – Overloading/overriding in forms or logic</a:t>
            </a:r>
            <a:endParaRPr lang="en-US" sz="2050" dirty="0"/>
          </a:p>
        </p:txBody>
      </p:sp>
      <p:sp>
        <p:nvSpPr>
          <p:cNvPr id="5" name="Text 3"/>
          <p:cNvSpPr/>
          <p:nvPr/>
        </p:nvSpPr>
        <p:spPr>
          <a:xfrm>
            <a:off x="732115" y="3801070"/>
            <a:ext cx="4096345" cy="34313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Petrona Bold" pitchFamily="34" charset="0"/>
                <a:ea typeface="Petrona Bold" pitchFamily="34" charset="-122"/>
                <a:cs typeface="Petrona Bold" pitchFamily="34" charset="-120"/>
              </a:rPr>
              <a:t>2. Java Swing (GUI) UI built with: </a:t>
            </a:r>
            <a:endParaRPr lang="en-US" sz="2150" dirty="0"/>
          </a:p>
        </p:txBody>
      </p:sp>
      <p:sp>
        <p:nvSpPr>
          <p:cNvPr id="6" name="Text 4"/>
          <p:cNvSpPr/>
          <p:nvPr/>
        </p:nvSpPr>
        <p:spPr>
          <a:xfrm>
            <a:off x="732115" y="4457938"/>
            <a:ext cx="13166169" cy="418267"/>
          </a:xfrm>
          <a:prstGeom prst="rect">
            <a:avLst/>
          </a:prstGeom>
          <a:noFill/>
          <a:ln/>
        </p:spPr>
        <p:txBody>
          <a:bodyPr wrap="none" lIns="0" tIns="0" rIns="0" bIns="0" rtlCol="0" anchor="t"/>
          <a:lstStyle/>
          <a:p>
            <a:pPr algn="l" indent="0" marL="0">
              <a:lnSpc>
                <a:spcPts val="3250"/>
              </a:lnSpc>
              <a:buNone/>
            </a:pPr>
            <a:r>
              <a:rPr lang="en-US" sz="2050" dirty="0">
                <a:solidFill>
                  <a:srgbClr val="272525"/>
                </a:solidFill>
                <a:latin typeface="Inter" pitchFamily="34" charset="0"/>
                <a:ea typeface="Inter" pitchFamily="34" charset="-122"/>
                <a:cs typeface="Inter" pitchFamily="34" charset="-120"/>
              </a:rPr>
              <a:t>    JFrame, JPanel, JButton, JLabel, etc. Event Handling via ActionListener, MouseListener</a:t>
            </a:r>
            <a:endParaRPr lang="en-US" sz="2050" dirty="0"/>
          </a:p>
        </p:txBody>
      </p:sp>
      <p:sp>
        <p:nvSpPr>
          <p:cNvPr id="7" name="Text 5"/>
          <p:cNvSpPr/>
          <p:nvPr/>
        </p:nvSpPr>
        <p:spPr>
          <a:xfrm>
            <a:off x="732115" y="5189934"/>
            <a:ext cx="5173742" cy="34313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Petrona Bold" pitchFamily="34" charset="0"/>
                <a:ea typeface="Petrona Bold" pitchFamily="34" charset="-122"/>
                <a:cs typeface="Petrona Bold" pitchFamily="34" charset="-120"/>
              </a:rPr>
              <a:t>3.JDBC (Database Access) conn.java uses: </a:t>
            </a:r>
            <a:endParaRPr lang="en-US" sz="2150" dirty="0"/>
          </a:p>
        </p:txBody>
      </p:sp>
      <p:sp>
        <p:nvSpPr>
          <p:cNvPr id="8" name="Text 6"/>
          <p:cNvSpPr/>
          <p:nvPr/>
        </p:nvSpPr>
        <p:spPr>
          <a:xfrm>
            <a:off x="732115" y="5846802"/>
            <a:ext cx="13166169" cy="418267"/>
          </a:xfrm>
          <a:prstGeom prst="rect">
            <a:avLst/>
          </a:prstGeom>
          <a:noFill/>
          <a:ln/>
        </p:spPr>
        <p:txBody>
          <a:bodyPr wrap="none" lIns="0" tIns="0" rIns="0" bIns="0" rtlCol="0" anchor="t"/>
          <a:lstStyle/>
          <a:p>
            <a:pPr algn="l" indent="0" marL="0">
              <a:lnSpc>
                <a:spcPts val="3250"/>
              </a:lnSpc>
              <a:buNone/>
            </a:pPr>
            <a:r>
              <a:rPr lang="en-US" sz="2050" dirty="0">
                <a:solidFill>
                  <a:srgbClr val="272525"/>
                </a:solidFill>
                <a:latin typeface="Inter" pitchFamily="34" charset="0"/>
                <a:ea typeface="Inter" pitchFamily="34" charset="-122"/>
                <a:cs typeface="Inter" pitchFamily="34" charset="-120"/>
              </a:rPr>
              <a:t>      DriverManager, Connection, Statement, ResultSet Handles all CRUD operations with MySQL</a:t>
            </a:r>
            <a:endParaRPr lang="en-US" sz="2050" dirty="0"/>
          </a:p>
        </p:txBody>
      </p:sp>
      <p:sp>
        <p:nvSpPr>
          <p:cNvPr id="9" name="Text 7"/>
          <p:cNvSpPr/>
          <p:nvPr/>
        </p:nvSpPr>
        <p:spPr>
          <a:xfrm>
            <a:off x="732115" y="6578798"/>
            <a:ext cx="2745700" cy="34313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Petrona Bold" pitchFamily="34" charset="0"/>
                <a:ea typeface="Petrona Bold" pitchFamily="34" charset="-122"/>
                <a:cs typeface="Petrona Bold" pitchFamily="34" charset="-120"/>
              </a:rPr>
              <a:t>4.Exception Handling</a:t>
            </a:r>
            <a:endParaRPr lang="en-US" sz="2150" dirty="0"/>
          </a:p>
        </p:txBody>
      </p:sp>
      <p:sp>
        <p:nvSpPr>
          <p:cNvPr id="10" name="Text 8"/>
          <p:cNvSpPr/>
          <p:nvPr/>
        </p:nvSpPr>
        <p:spPr>
          <a:xfrm>
            <a:off x="732115" y="7235666"/>
            <a:ext cx="13166169" cy="418267"/>
          </a:xfrm>
          <a:prstGeom prst="rect">
            <a:avLst/>
          </a:prstGeom>
          <a:noFill/>
          <a:ln/>
        </p:spPr>
        <p:txBody>
          <a:bodyPr wrap="none" lIns="0" tIns="0" rIns="0" bIns="0" rtlCol="0" anchor="t"/>
          <a:lstStyle/>
          <a:p>
            <a:pPr algn="l" indent="0" marL="0">
              <a:lnSpc>
                <a:spcPts val="3250"/>
              </a:lnSpc>
              <a:buNone/>
            </a:pPr>
            <a:r>
              <a:rPr lang="en-US" sz="2050" dirty="0">
                <a:solidFill>
                  <a:srgbClr val="272525"/>
                </a:solidFill>
                <a:latin typeface="Inter" pitchFamily="34" charset="0"/>
                <a:ea typeface="Inter" pitchFamily="34" charset="-122"/>
                <a:cs typeface="Inter" pitchFamily="34" charset="-120"/>
              </a:rPr>
              <a:t>   For DB errors, input validation, nulls, etc. Uses: try, catch, finally, throw, throws</a:t>
            </a:r>
            <a:endParaRPr lang="en-US" sz="2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707481"/>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                              </a:t>
            </a:r>
            <a:endParaRPr lang="en-US" sz="4650" dirty="0"/>
          </a:p>
        </p:txBody>
      </p:sp>
      <p:sp>
        <p:nvSpPr>
          <p:cNvPr id="3" name="Text 1"/>
          <p:cNvSpPr/>
          <p:nvPr/>
        </p:nvSpPr>
        <p:spPr>
          <a:xfrm>
            <a:off x="793790" y="3791903"/>
            <a:ext cx="8216741" cy="1027033"/>
          </a:xfrm>
          <a:prstGeom prst="rect">
            <a:avLst/>
          </a:prstGeom>
          <a:noFill/>
          <a:ln/>
        </p:spPr>
        <p:txBody>
          <a:bodyPr wrap="none" lIns="0" tIns="0" rIns="0" bIns="0" rtlCol="0" anchor="t"/>
          <a:lstStyle/>
          <a:p>
            <a:pPr algn="l" indent="0" marL="0">
              <a:lnSpc>
                <a:spcPts val="8050"/>
              </a:lnSpc>
              <a:buNone/>
            </a:pPr>
            <a:r>
              <a:rPr lang="en-US" sz="6450" b="1" dirty="0">
                <a:solidFill>
                  <a:srgbClr val="000000"/>
                </a:solidFill>
                <a:latin typeface="Petrona Bold" pitchFamily="34" charset="0"/>
                <a:ea typeface="Petrona Bold" pitchFamily="34" charset="-122"/>
                <a:cs typeface="Petrona Bold" pitchFamily="34" charset="-120"/>
              </a:rPr>
              <a:t>                   Thank You!</a:t>
            </a:r>
            <a:endParaRPr lang="en-US" sz="6450" dirty="0"/>
          </a:p>
        </p:txBody>
      </p:sp>
      <p:sp>
        <p:nvSpPr>
          <p:cNvPr id="4" name="Text 2"/>
          <p:cNvSpPr/>
          <p:nvPr/>
        </p:nvSpPr>
        <p:spPr>
          <a:xfrm>
            <a:off x="793790" y="515909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2025-05-13T07:27:46Z</dcterms:created>
  <dcterms:modified xsi:type="dcterms:W3CDTF">2025-05-13T07:27:46Z</dcterms:modified>
</cp:coreProperties>
</file>